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160000" cy="121412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36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4ED67-FAD4-484C-B9B4-84DCC1BF4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1986998"/>
            <a:ext cx="7620000" cy="4226936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880A38-FC90-4536-B144-6DEFCEF9A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6376941"/>
            <a:ext cx="7620000" cy="293131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03A56-BEF0-4936-B253-03C2E5149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940C-B729-471C-AA32-323E6B5CF6F0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253AD-03AB-496B-BAC6-CA981A85C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52534-42A4-4596-A9EE-9A0D131A3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C6A9-2889-46B9-8F28-D5E15017B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22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2393B-DC6B-4FB1-9C79-F689FBAD1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DC6677-86C6-4CAF-8525-A914090C1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07AA7-23CB-42B8-B3FB-F056AE24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940C-B729-471C-AA32-323E6B5CF6F0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E7AC9-5474-4B3C-9F8F-8ABAA8D7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1E279-9896-46C8-9D98-916BF7B9A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C6A9-2889-46B9-8F28-D5E15017B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478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7D3924-4263-40B0-98A5-BD25D74644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646406"/>
            <a:ext cx="2190750" cy="102891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38CA38-BB20-49BE-8318-9F4EFA640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646406"/>
            <a:ext cx="6445250" cy="102891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8695D-BD18-4241-B8C4-538AC8E00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940C-B729-471C-AA32-323E6B5CF6F0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D5313-47BC-4784-8D7D-F7080360D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C443-873F-4A80-B443-539879F26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C6A9-2889-46B9-8F28-D5E15017B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78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37659-D908-4CAD-BF1E-FBBCF108C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B57FD-C378-4267-A304-D8464FED8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7EE50-3E8E-44F3-9E2C-E5FE5FDA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940C-B729-471C-AA32-323E6B5CF6F0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2D8A7-1390-4828-B29C-45BB2F518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5C921-87DB-421B-A617-CFC725871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C6A9-2889-46B9-8F28-D5E15017B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85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26FBF-FD88-44FF-8905-B765BB682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" y="3026872"/>
            <a:ext cx="8763000" cy="505040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92018-7D34-4D96-9E0F-12AE1B607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08" y="8125052"/>
            <a:ext cx="8763000" cy="26558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820F6-49CB-4186-AB52-4D340BED0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940C-B729-471C-AA32-323E6B5CF6F0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D1E81-9B53-426B-AA87-D4AF35BCB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EFDBF-F9DA-459F-9A75-16D50ECA6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C6A9-2889-46B9-8F28-D5E15017B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39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26716-6952-44B6-AF65-9640BFF89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30C4E-3E5D-4A9D-8EC7-4C547F8A04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3232032"/>
            <a:ext cx="4318000" cy="77034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D91650-1803-4315-9366-78B62430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3232032"/>
            <a:ext cx="4318000" cy="77034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5470C-818B-496E-ADB0-0BED48EDF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940C-B729-471C-AA32-323E6B5CF6F0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1CA07-8715-4508-8E29-5E555CAA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8C59D-FD8B-4172-B5BF-4B205A7F5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C6A9-2889-46B9-8F28-D5E15017B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610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CA9B6-8DD9-4481-ABCB-206355F29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3" y="646409"/>
            <a:ext cx="8763000" cy="2346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025B0-23B6-435C-9742-5003BDD3E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4" y="2976281"/>
            <a:ext cx="4298156" cy="145862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E8C9B-3E13-4810-9B00-45E11B302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24" y="4434911"/>
            <a:ext cx="4298156" cy="65230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33AD02-6A1F-4757-87C9-40A2A13DC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1" y="2976281"/>
            <a:ext cx="4319323" cy="145862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D41CAD-AF9A-48FE-9A1D-274E9E0368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1" y="4434911"/>
            <a:ext cx="4319323" cy="65230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4EFFA4-76AF-44FD-BB0F-91AA7401A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940C-B729-471C-AA32-323E6B5CF6F0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2EC56A-2CC4-4EB5-9E35-A82F3FB50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BE728D-BC46-402B-BCC3-F449F783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C6A9-2889-46B9-8F28-D5E15017B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577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4D3CE-5B6D-43D5-89AB-2ED1C0B88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9D7904-997F-49C2-B195-755EB6301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940C-B729-471C-AA32-323E6B5CF6F0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810249-33E5-490C-B1E0-DDA9EC3D6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D47C62-090B-4FF7-AB25-1A982E61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C6A9-2889-46B9-8F28-D5E15017B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18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157083-1817-4D26-B241-7C4E9417F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940C-B729-471C-AA32-323E6B5CF6F0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4890B9-74EF-4898-9897-6BD91EED8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23D09-CC49-499F-A993-DFE299525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C6A9-2889-46B9-8F28-D5E15017B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31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06439-2842-493B-87CC-BC34629AD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809413"/>
            <a:ext cx="3276864" cy="283294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0DCC1-CBBB-4896-888E-AD8760B2D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23" y="1748111"/>
            <a:ext cx="5143500" cy="8628121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AF019E-A340-4F1F-891D-4E4466A11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3642360"/>
            <a:ext cx="3276864" cy="6747922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32060F-1D20-4417-BEBD-B9AF2C451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940C-B729-471C-AA32-323E6B5CF6F0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10D31-D8CC-4F1B-99A8-B199971B4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963B2-2AEC-4683-A5C0-8DF1FA56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C6A9-2889-46B9-8F28-D5E15017B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367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5C8CD-E840-4CFC-8DBB-83AEB0517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809413"/>
            <a:ext cx="3276864" cy="283294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02C9C7-06B1-4631-A29D-F823BE5FB8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323" y="1748111"/>
            <a:ext cx="5143500" cy="8628121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C8486A-0947-4B3D-85DD-4AE4F44C8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3642360"/>
            <a:ext cx="3276864" cy="6747922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EB21C2-089C-4B9F-9B64-ED91211A4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940C-B729-471C-AA32-323E6B5CF6F0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CF545-9F6E-42EA-B418-1E3450ED9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E5699-BB8A-4318-A87D-7B3C55F46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C6A9-2889-46B9-8F28-D5E15017B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768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417CC5-E964-4B52-9DE7-F70E8A10B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646409"/>
            <a:ext cx="8763000" cy="2346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BCE84-3786-40A3-A063-1D908B5BA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3232032"/>
            <a:ext cx="8763000" cy="7703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00922-A9F2-4F7E-84F8-EBFABE3C0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11253097"/>
            <a:ext cx="2286000" cy="646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C940C-B729-471C-AA32-323E6B5CF6F0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681D6-EE3D-4868-8993-7D0193ED6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11253097"/>
            <a:ext cx="3429000" cy="646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E0D15-6BB9-4D8B-AA58-0C83EB94A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11253097"/>
            <a:ext cx="2286000" cy="646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3C6A9-2889-46B9-8F28-D5E15017B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18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825883-726F-4792-9206-74FD2D3549E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533400"/>
            <a:ext cx="8001000" cy="4000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984424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897A93-6D02-4661-A4B8-C74DB9CF5C12}"/>
              </a:ext>
            </a:extLst>
          </p:cNvPr>
          <p:cNvSpPr txBox="1"/>
          <p:nvPr/>
        </p:nvSpPr>
        <p:spPr>
          <a:xfrm>
            <a:off x="1498600" y="266700"/>
            <a:ext cx="7366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700" b="1" u="sng">
                <a:solidFill>
                  <a:srgbClr val="000000"/>
                </a:solidFill>
                <a:latin typeface="Century Gothic - 36"/>
              </a:rPr>
              <a:t>Autumn 1 Important Dates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12A876-A0F5-4DF1-95BB-7A0DE86ABC3C}"/>
              </a:ext>
            </a:extLst>
          </p:cNvPr>
          <p:cNvSpPr txBox="1"/>
          <p:nvPr/>
        </p:nvSpPr>
        <p:spPr>
          <a:xfrm>
            <a:off x="419100" y="1320800"/>
            <a:ext cx="10121900" cy="507831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b="1">
                <a:solidFill>
                  <a:srgbClr val="000000"/>
                </a:solidFill>
                <a:latin typeface="Century Gothic - 36"/>
              </a:rPr>
              <a:t>Empower and Challenge Workshop</a:t>
            </a:r>
          </a:p>
          <a:p>
            <a:r>
              <a:rPr lang="en-GB" sz="2700" b="1">
                <a:solidFill>
                  <a:srgbClr val="000000"/>
                </a:solidFill>
                <a:latin typeface="Century Gothic - 36"/>
              </a:rPr>
              <a:t>M</a:t>
            </a:r>
            <a:r>
              <a:rPr lang="en-GB" sz="2700">
                <a:solidFill>
                  <a:srgbClr val="000000"/>
                </a:solidFill>
                <a:latin typeface="Century Gothic - 36"/>
              </a:rPr>
              <a:t>onday 23rd September </a:t>
            </a:r>
          </a:p>
          <a:p>
            <a:r>
              <a:rPr lang="en-GB" sz="2700">
                <a:solidFill>
                  <a:srgbClr val="000000"/>
                </a:solidFill>
                <a:latin typeface="Century Gothic - 36"/>
              </a:rPr>
              <a:t>N</a:t>
            </a:r>
            <a:r>
              <a:rPr lang="en-GB" sz="2700" b="1">
                <a:solidFill>
                  <a:srgbClr val="000000"/>
                </a:solidFill>
                <a:latin typeface="Century Gothic - 36"/>
              </a:rPr>
              <a:t>on-school Uniform Day</a:t>
            </a:r>
          </a:p>
          <a:p>
            <a:r>
              <a:rPr lang="en-GB" sz="2700" b="1">
                <a:solidFill>
                  <a:srgbClr val="000000"/>
                </a:solidFill>
                <a:latin typeface="Century Gothic - 36"/>
              </a:rPr>
              <a:t>F</a:t>
            </a:r>
            <a:r>
              <a:rPr lang="en-GB" sz="2700">
                <a:solidFill>
                  <a:srgbClr val="000000"/>
                </a:solidFill>
                <a:latin typeface="Century Gothic - 36"/>
              </a:rPr>
              <a:t>riday 4th October</a:t>
            </a:r>
          </a:p>
          <a:p>
            <a:r>
              <a:rPr lang="en-GB" sz="2700">
                <a:solidFill>
                  <a:srgbClr val="000000"/>
                </a:solidFill>
                <a:latin typeface="Century Gothic - 36"/>
              </a:rPr>
              <a:t>M</a:t>
            </a:r>
            <a:r>
              <a:rPr lang="en-GB" sz="2700" b="1">
                <a:solidFill>
                  <a:srgbClr val="000000"/>
                </a:solidFill>
                <a:latin typeface="Century Gothic - 36"/>
              </a:rPr>
              <a:t>ock SATs Week</a:t>
            </a:r>
          </a:p>
          <a:p>
            <a:r>
              <a:rPr lang="en-GB" sz="2700" b="1">
                <a:solidFill>
                  <a:srgbClr val="000000"/>
                </a:solidFill>
                <a:latin typeface="Century Gothic - 36"/>
              </a:rPr>
              <a:t>W</a:t>
            </a:r>
            <a:r>
              <a:rPr lang="en-GB" sz="2700">
                <a:solidFill>
                  <a:srgbClr val="000000"/>
                </a:solidFill>
                <a:latin typeface="Century Gothic - 36"/>
              </a:rPr>
              <a:t>eek of 7th October</a:t>
            </a:r>
          </a:p>
          <a:p>
            <a:r>
              <a:rPr lang="en-GB" sz="2700">
                <a:solidFill>
                  <a:srgbClr val="000000"/>
                </a:solidFill>
                <a:latin typeface="Century Gothic - 36"/>
              </a:rPr>
              <a:t>A</a:t>
            </a:r>
            <a:r>
              <a:rPr lang="en-GB" sz="2700" b="1">
                <a:solidFill>
                  <a:srgbClr val="000000"/>
                </a:solidFill>
                <a:latin typeface="Century Gothic - 36"/>
              </a:rPr>
              <a:t>merican Tasting Afternoon</a:t>
            </a:r>
          </a:p>
          <a:p>
            <a:r>
              <a:rPr lang="en-GB" sz="2700" b="1">
                <a:solidFill>
                  <a:srgbClr val="000000"/>
                </a:solidFill>
                <a:latin typeface="Century Gothic - 36"/>
              </a:rPr>
              <a:t>F</a:t>
            </a:r>
            <a:r>
              <a:rPr lang="en-GB" sz="2700">
                <a:solidFill>
                  <a:srgbClr val="000000"/>
                </a:solidFill>
                <a:latin typeface="Century Gothic - 36"/>
              </a:rPr>
              <a:t>riday 18th October</a:t>
            </a:r>
          </a:p>
          <a:p>
            <a:r>
              <a:rPr lang="en-GB" sz="2700">
                <a:solidFill>
                  <a:srgbClr val="000000"/>
                </a:solidFill>
                <a:latin typeface="Century Gothic - 36"/>
              </a:rPr>
              <a:t>P</a:t>
            </a:r>
            <a:r>
              <a:rPr lang="en-GB" sz="2700" b="1">
                <a:solidFill>
                  <a:srgbClr val="000000"/>
                </a:solidFill>
                <a:latin typeface="Century Gothic - 36"/>
              </a:rPr>
              <a:t>arents Consultations</a:t>
            </a:r>
          </a:p>
          <a:p>
            <a:r>
              <a:rPr lang="en-GB" sz="2700" b="1">
                <a:solidFill>
                  <a:srgbClr val="000000"/>
                </a:solidFill>
                <a:latin typeface="Century Gothic - 36"/>
              </a:rPr>
              <a:t>w</a:t>
            </a:r>
            <a:r>
              <a:rPr lang="en-GB" sz="2700">
                <a:solidFill>
                  <a:srgbClr val="000000"/>
                </a:solidFill>
                <a:latin typeface="Century Gothic - 36"/>
              </a:rPr>
              <a:t>/c 21st October</a:t>
            </a:r>
          </a:p>
          <a:p>
            <a:endParaRPr lang="en-GB" sz="2700">
              <a:solidFill>
                <a:srgbClr val="000000"/>
              </a:solidFill>
              <a:latin typeface="Century Gothic - 36"/>
            </a:endParaRPr>
          </a:p>
          <a:p>
            <a:endParaRPr lang="en-GB" sz="2700">
              <a:solidFill>
                <a:srgbClr val="000000"/>
              </a:solidFill>
              <a:latin typeface="Century Gothic - 36"/>
            </a:endParaRPr>
          </a:p>
        </p:txBody>
      </p:sp>
    </p:spTree>
    <p:extLst>
      <p:ext uri="{BB962C8B-B14F-4D97-AF65-F5344CB8AC3E}">
        <p14:creationId xmlns:p14="http://schemas.microsoft.com/office/powerpoint/2010/main" val="4013635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67BBD8-04E6-4794-9A1A-208382CB5C14}"/>
              </a:ext>
            </a:extLst>
          </p:cNvPr>
          <p:cNvSpPr txBox="1"/>
          <p:nvPr/>
        </p:nvSpPr>
        <p:spPr>
          <a:xfrm>
            <a:off x="1854200" y="215900"/>
            <a:ext cx="7366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700" b="1" u="sng">
                <a:solidFill>
                  <a:srgbClr val="000000"/>
                </a:solidFill>
                <a:latin typeface="Century Gothic - 36"/>
              </a:rPr>
              <a:t>Visits and Experiences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788DA3-54B9-4AFE-A0B8-96B69E7594A6}"/>
              </a:ext>
            </a:extLst>
          </p:cNvPr>
          <p:cNvSpPr txBox="1"/>
          <p:nvPr/>
        </p:nvSpPr>
        <p:spPr>
          <a:xfrm>
            <a:off x="76200" y="1511300"/>
            <a:ext cx="10121900" cy="466281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b="1">
                <a:solidFill>
                  <a:srgbClr val="000000"/>
                </a:solidFill>
                <a:latin typeface="Century Gothic - 36"/>
              </a:rPr>
              <a:t>Autumn 2</a:t>
            </a:r>
          </a:p>
          <a:p>
            <a:r>
              <a:rPr lang="en-GB" sz="2700" b="1">
                <a:solidFill>
                  <a:srgbClr val="000000"/>
                </a:solidFill>
                <a:latin typeface="Century Gothic - 36"/>
              </a:rPr>
              <a:t>M</a:t>
            </a:r>
            <a:r>
              <a:rPr lang="en-GB" sz="2700">
                <a:solidFill>
                  <a:srgbClr val="000000"/>
                </a:solidFill>
                <a:latin typeface="Century Gothic - 36"/>
              </a:rPr>
              <a:t>K Discovery Centre- 14th November  </a:t>
            </a:r>
          </a:p>
          <a:p>
            <a:r>
              <a:rPr lang="en-GB" sz="2700">
                <a:solidFill>
                  <a:srgbClr val="000000"/>
                </a:solidFill>
                <a:latin typeface="Century Gothic - 36"/>
              </a:rPr>
              <a:t>Learning Fair- Friday 13th December</a:t>
            </a:r>
          </a:p>
          <a:p>
            <a:r>
              <a:rPr lang="en-GB" sz="2700">
                <a:solidFill>
                  <a:srgbClr val="000000"/>
                </a:solidFill>
                <a:latin typeface="Century Gothic - 36"/>
              </a:rPr>
              <a:t>S</a:t>
            </a:r>
            <a:r>
              <a:rPr lang="en-GB" sz="2700" b="1">
                <a:solidFill>
                  <a:srgbClr val="000000"/>
                </a:solidFill>
                <a:latin typeface="Century Gothic - 36"/>
              </a:rPr>
              <a:t>pring 2</a:t>
            </a:r>
          </a:p>
          <a:p>
            <a:r>
              <a:rPr lang="en-GB" sz="2700" b="1">
                <a:solidFill>
                  <a:srgbClr val="000000"/>
                </a:solidFill>
                <a:latin typeface="Century Gothic - 36"/>
              </a:rPr>
              <a:t>B</a:t>
            </a:r>
            <a:r>
              <a:rPr lang="en-GB" sz="2700">
                <a:solidFill>
                  <a:srgbClr val="000000"/>
                </a:solidFill>
                <a:latin typeface="Century Gothic - 36"/>
              </a:rPr>
              <a:t>letchley Park- 31st March/1st April</a:t>
            </a:r>
          </a:p>
          <a:p>
            <a:r>
              <a:rPr lang="en-GB" sz="2700">
                <a:solidFill>
                  <a:srgbClr val="000000"/>
                </a:solidFill>
                <a:latin typeface="Century Gothic - 36"/>
              </a:rPr>
              <a:t>S</a:t>
            </a:r>
            <a:r>
              <a:rPr lang="en-GB" sz="2700" b="1">
                <a:solidFill>
                  <a:srgbClr val="000000"/>
                </a:solidFill>
                <a:latin typeface="Century Gothic - 36"/>
              </a:rPr>
              <a:t>ummer 1</a:t>
            </a:r>
          </a:p>
          <a:p>
            <a:r>
              <a:rPr lang="en-GB" sz="2700" b="1">
                <a:solidFill>
                  <a:srgbClr val="000000"/>
                </a:solidFill>
                <a:latin typeface="Century Gothic - 36"/>
              </a:rPr>
              <a:t>R</a:t>
            </a:r>
            <a:r>
              <a:rPr lang="en-GB" sz="2700">
                <a:solidFill>
                  <a:srgbClr val="000000"/>
                </a:solidFill>
                <a:latin typeface="Century Gothic - 36"/>
              </a:rPr>
              <a:t>esidential Parents Meeting- 24th April</a:t>
            </a:r>
          </a:p>
          <a:p>
            <a:r>
              <a:rPr lang="en-GB" sz="2700">
                <a:solidFill>
                  <a:srgbClr val="000000"/>
                </a:solidFill>
                <a:latin typeface="Century Gothic - 36"/>
              </a:rPr>
              <a:t>S</a:t>
            </a:r>
            <a:r>
              <a:rPr lang="en-GB" sz="2700" b="1">
                <a:solidFill>
                  <a:srgbClr val="000000"/>
                </a:solidFill>
                <a:latin typeface="Century Gothic - 36"/>
              </a:rPr>
              <a:t>ummer 2</a:t>
            </a:r>
          </a:p>
          <a:p>
            <a:r>
              <a:rPr lang="en-GB" sz="2700" b="1">
                <a:solidFill>
                  <a:srgbClr val="000000"/>
                </a:solidFill>
                <a:latin typeface="Century Gothic - 36"/>
              </a:rPr>
              <a:t>T</a:t>
            </a:r>
            <a:r>
              <a:rPr lang="en-GB" sz="2700">
                <a:solidFill>
                  <a:srgbClr val="000000"/>
                </a:solidFill>
                <a:latin typeface="Century Gothic - 36"/>
              </a:rPr>
              <a:t>wo night residential to Swanage</a:t>
            </a:r>
          </a:p>
          <a:p>
            <a:r>
              <a:rPr lang="en-GB" sz="2700">
                <a:solidFill>
                  <a:srgbClr val="000000"/>
                </a:solidFill>
                <a:latin typeface="Century Gothic - 36"/>
              </a:rPr>
              <a:t>23rd-25th June</a:t>
            </a:r>
          </a:p>
          <a:p>
            <a:endParaRPr lang="en-GB" sz="2700">
              <a:solidFill>
                <a:srgbClr val="000000"/>
              </a:solidFill>
              <a:latin typeface="Century Gothic - 36"/>
            </a:endParaRPr>
          </a:p>
        </p:txBody>
      </p:sp>
    </p:spTree>
    <p:extLst>
      <p:ext uri="{BB962C8B-B14F-4D97-AF65-F5344CB8AC3E}">
        <p14:creationId xmlns:p14="http://schemas.microsoft.com/office/powerpoint/2010/main" val="2228204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E40B18-3E51-4437-85E4-D775CDC292F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381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1446F3-9A3F-4A00-843B-56537684808F}"/>
              </a:ext>
            </a:extLst>
          </p:cNvPr>
          <p:cNvSpPr txBox="1"/>
          <p:nvPr/>
        </p:nvSpPr>
        <p:spPr>
          <a:xfrm>
            <a:off x="546100" y="4953000"/>
            <a:ext cx="9474200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700">
                <a:solidFill>
                  <a:srgbClr val="000000"/>
                </a:solidFill>
                <a:latin typeface="Century Gothic - 36"/>
              </a:rPr>
              <a:t>Come and ask one of us if you would like to.</a:t>
            </a:r>
          </a:p>
          <a:p>
            <a:pPr algn="ctr"/>
            <a:r>
              <a:rPr lang="en-GB" sz="2700">
                <a:solidFill>
                  <a:srgbClr val="000000"/>
                </a:solidFill>
                <a:latin typeface="Century Gothic - 36"/>
              </a:rPr>
              <a:t>Thank you for coming!</a:t>
            </a:r>
          </a:p>
          <a:p>
            <a:pPr algn="ctr"/>
            <a:r>
              <a:rPr lang="en-GB" sz="2700">
                <a:solidFill>
                  <a:srgbClr val="000000"/>
                </a:solidFill>
                <a:latin typeface="Century Gothic - 36"/>
              </a:rPr>
              <a:t>This presentation will be emailed. </a:t>
            </a:r>
          </a:p>
          <a:p>
            <a:pPr algn="ctr"/>
            <a:endParaRPr lang="en-GB" sz="2700">
              <a:solidFill>
                <a:srgbClr val="000000"/>
              </a:solidFill>
              <a:latin typeface="Century Gothic - 36"/>
            </a:endParaRPr>
          </a:p>
        </p:txBody>
      </p:sp>
    </p:spTree>
    <p:extLst>
      <p:ext uri="{BB962C8B-B14F-4D97-AF65-F5344CB8AC3E}">
        <p14:creationId xmlns:p14="http://schemas.microsoft.com/office/powerpoint/2010/main" val="1677811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034190-7842-467B-9D58-C9F1CB1F406F}"/>
              </a:ext>
            </a:extLst>
          </p:cNvPr>
          <p:cNvSpPr txBox="1"/>
          <p:nvPr/>
        </p:nvSpPr>
        <p:spPr>
          <a:xfrm>
            <a:off x="1612900" y="165100"/>
            <a:ext cx="7366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700" b="1" u="sng">
                <a:solidFill>
                  <a:srgbClr val="000000"/>
                </a:solidFill>
                <a:latin typeface="Century Gothic - 36"/>
              </a:rPr>
              <a:t>Year 6 Staff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5A4DBF-3C4A-4F4D-B6E3-BF4D84F68FC8}"/>
              </a:ext>
            </a:extLst>
          </p:cNvPr>
          <p:cNvSpPr txBox="1"/>
          <p:nvPr/>
        </p:nvSpPr>
        <p:spPr>
          <a:xfrm>
            <a:off x="342900" y="939800"/>
            <a:ext cx="10121900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>
                <a:solidFill>
                  <a:srgbClr val="000000"/>
                </a:solidFill>
                <a:latin typeface="Century Gothic - 36"/>
              </a:rPr>
              <a:t>Brambles Class Teacher: Miss Devlin</a:t>
            </a:r>
          </a:p>
          <a:p>
            <a:r>
              <a:rPr lang="en-GB" sz="2700">
                <a:solidFill>
                  <a:srgbClr val="000000"/>
                </a:solidFill>
                <a:latin typeface="Century Gothic - 36"/>
              </a:rPr>
              <a:t>Teasels Class Teacher: Mrs Stiles</a:t>
            </a:r>
          </a:p>
          <a:p>
            <a:r>
              <a:rPr lang="en-GB" sz="2700">
                <a:solidFill>
                  <a:srgbClr val="000000"/>
                </a:solidFill>
                <a:latin typeface="Century Gothic - 36"/>
              </a:rPr>
              <a:t>LSAs: Mrs Demmon, Mrs Richardson and Mrs Baker</a:t>
            </a:r>
          </a:p>
          <a:p>
            <a:r>
              <a:rPr lang="en-GB" sz="2700">
                <a:solidFill>
                  <a:srgbClr val="000000"/>
                </a:solidFill>
                <a:latin typeface="Century Gothic - 36"/>
              </a:rPr>
              <a:t>Cover: Mr Moran and Mrs Small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5732DD-5F81-40EA-B528-B36EC095B4BC}"/>
              </a:ext>
            </a:extLst>
          </p:cNvPr>
          <p:cNvSpPr txBox="1"/>
          <p:nvPr/>
        </p:nvSpPr>
        <p:spPr>
          <a:xfrm>
            <a:off x="1676400" y="4826000"/>
            <a:ext cx="7366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700" b="1" u="sng">
                <a:solidFill>
                  <a:srgbClr val="000000"/>
                </a:solidFill>
                <a:latin typeface="Century Gothic - 36"/>
              </a:rPr>
              <a:t>Important Days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9D9E37-F477-40F0-8E2F-D50BF5541D9F}"/>
              </a:ext>
            </a:extLst>
          </p:cNvPr>
          <p:cNvSpPr txBox="1"/>
          <p:nvPr/>
        </p:nvSpPr>
        <p:spPr>
          <a:xfrm>
            <a:off x="558800" y="5969000"/>
            <a:ext cx="10121900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b="1">
                <a:solidFill>
                  <a:srgbClr val="000000"/>
                </a:solidFill>
                <a:latin typeface="Century Gothic - 36"/>
              </a:rPr>
              <a:t>Indoor PE</a:t>
            </a:r>
          </a:p>
          <a:p>
            <a:r>
              <a:rPr lang="en-GB" sz="2700" b="1">
                <a:solidFill>
                  <a:srgbClr val="000000"/>
                </a:solidFill>
                <a:latin typeface="Century Gothic - 36"/>
              </a:rPr>
              <a:t>Outdoor PE</a:t>
            </a:r>
          </a:p>
          <a:p>
            <a:r>
              <a:rPr lang="en-GB" sz="2700" b="1">
                <a:solidFill>
                  <a:srgbClr val="000000"/>
                </a:solidFill>
                <a:latin typeface="Century Gothic - 36"/>
              </a:rPr>
              <a:t>Library</a:t>
            </a:r>
          </a:p>
          <a:p>
            <a:endParaRPr lang="en-GB" sz="2700" b="1">
              <a:solidFill>
                <a:srgbClr val="000000"/>
              </a:solidFill>
              <a:latin typeface="Century Gothic - 36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66C28D-75C0-4675-BF20-DCFFD2CACFF1}"/>
              </a:ext>
            </a:extLst>
          </p:cNvPr>
          <p:cNvSpPr txBox="1"/>
          <p:nvPr/>
        </p:nvSpPr>
        <p:spPr>
          <a:xfrm>
            <a:off x="3657600" y="5892800"/>
            <a:ext cx="10121900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>
                <a:solidFill>
                  <a:srgbClr val="000000"/>
                </a:solidFill>
                <a:latin typeface="Century Gothic - 36"/>
              </a:rPr>
              <a:t>Tuesday</a:t>
            </a:r>
          </a:p>
          <a:p>
            <a:r>
              <a:rPr lang="en-GB" sz="2700">
                <a:solidFill>
                  <a:srgbClr val="000000"/>
                </a:solidFill>
                <a:latin typeface="Century Gothic - 36"/>
              </a:rPr>
              <a:t>Wednesday</a:t>
            </a:r>
          </a:p>
          <a:p>
            <a:r>
              <a:rPr lang="en-GB" sz="2700">
                <a:solidFill>
                  <a:srgbClr val="000000"/>
                </a:solidFill>
                <a:latin typeface="Century Gothic - 36"/>
              </a:rPr>
              <a:t>Friday</a:t>
            </a:r>
          </a:p>
          <a:p>
            <a:endParaRPr lang="en-GB" sz="2700">
              <a:solidFill>
                <a:srgbClr val="000000"/>
              </a:solidFill>
              <a:latin typeface="Century Gothic - 36"/>
            </a:endParaRPr>
          </a:p>
        </p:txBody>
      </p:sp>
    </p:spTree>
    <p:extLst>
      <p:ext uri="{BB962C8B-B14F-4D97-AF65-F5344CB8AC3E}">
        <p14:creationId xmlns:p14="http://schemas.microsoft.com/office/powerpoint/2010/main" val="1200147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5BCC46-C54A-46F2-8E53-4DE41351ACEC}"/>
              </a:ext>
            </a:extLst>
          </p:cNvPr>
          <p:cNvSpPr txBox="1"/>
          <p:nvPr/>
        </p:nvSpPr>
        <p:spPr>
          <a:xfrm>
            <a:off x="1854200" y="215900"/>
            <a:ext cx="7366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700" b="1" u="sng">
                <a:solidFill>
                  <a:srgbClr val="000000"/>
                </a:solidFill>
                <a:latin typeface="Century Gothic - 36"/>
              </a:rPr>
              <a:t>Topics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36386D-41E5-4712-8FB8-1EE46103593C}"/>
              </a:ext>
            </a:extLst>
          </p:cNvPr>
          <p:cNvSpPr txBox="1"/>
          <p:nvPr/>
        </p:nvSpPr>
        <p:spPr>
          <a:xfrm>
            <a:off x="304800" y="990600"/>
            <a:ext cx="10121900" cy="42473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b="1">
                <a:solidFill>
                  <a:srgbClr val="000000"/>
                </a:solidFill>
                <a:latin typeface="Century Gothic - 36"/>
              </a:rPr>
              <a:t>Autumn</a:t>
            </a:r>
          </a:p>
          <a:p>
            <a:r>
              <a:rPr lang="en-GB" sz="2700" b="1">
                <a:solidFill>
                  <a:srgbClr val="000000"/>
                </a:solidFill>
                <a:latin typeface="Century Gothic - 36"/>
              </a:rPr>
              <a:t>A</a:t>
            </a:r>
            <a:r>
              <a:rPr lang="en-GB" sz="2700">
                <a:solidFill>
                  <a:srgbClr val="000000"/>
                </a:solidFill>
                <a:latin typeface="Century Gothic - 36"/>
              </a:rPr>
              <a:t>merican Adventure (Geography)</a:t>
            </a:r>
          </a:p>
          <a:p>
            <a:r>
              <a:rPr lang="en-GB" sz="2700">
                <a:solidFill>
                  <a:srgbClr val="000000"/>
                </a:solidFill>
                <a:latin typeface="Century Gothic - 36"/>
              </a:rPr>
              <a:t>Vikings</a:t>
            </a:r>
          </a:p>
          <a:p>
            <a:r>
              <a:rPr lang="en-GB" sz="2700">
                <a:solidFill>
                  <a:srgbClr val="000000"/>
                </a:solidFill>
                <a:latin typeface="Century Gothic - 36"/>
              </a:rPr>
              <a:t>S</a:t>
            </a:r>
            <a:r>
              <a:rPr lang="en-GB" sz="2700" b="1">
                <a:solidFill>
                  <a:srgbClr val="000000"/>
                </a:solidFill>
                <a:latin typeface="Century Gothic - 36"/>
              </a:rPr>
              <a:t>pring</a:t>
            </a:r>
          </a:p>
          <a:p>
            <a:r>
              <a:rPr lang="en-GB" sz="2700" b="1">
                <a:solidFill>
                  <a:srgbClr val="000000"/>
                </a:solidFill>
                <a:latin typeface="Century Gothic - 36"/>
              </a:rPr>
              <a:t>O</a:t>
            </a:r>
            <a:r>
              <a:rPr lang="en-GB" sz="2700">
                <a:solidFill>
                  <a:srgbClr val="000000"/>
                </a:solidFill>
                <a:latin typeface="Century Gothic - 36"/>
              </a:rPr>
              <a:t>ur Changing World (Evolution)</a:t>
            </a:r>
          </a:p>
          <a:p>
            <a:r>
              <a:rPr lang="en-GB" sz="2700">
                <a:solidFill>
                  <a:srgbClr val="000000"/>
                </a:solidFill>
                <a:latin typeface="Century Gothic - 36"/>
              </a:rPr>
              <a:t>Enigma (WWII)</a:t>
            </a:r>
          </a:p>
          <a:p>
            <a:r>
              <a:rPr lang="en-GB" sz="2700">
                <a:solidFill>
                  <a:srgbClr val="000000"/>
                </a:solidFill>
                <a:latin typeface="Century Gothic - 36"/>
              </a:rPr>
              <a:t>S</a:t>
            </a:r>
            <a:r>
              <a:rPr lang="en-GB" sz="2700" b="1">
                <a:solidFill>
                  <a:srgbClr val="000000"/>
                </a:solidFill>
                <a:latin typeface="Century Gothic - 36"/>
              </a:rPr>
              <a:t>ummer</a:t>
            </a:r>
          </a:p>
          <a:p>
            <a:r>
              <a:rPr lang="en-GB" sz="2700" b="1">
                <a:solidFill>
                  <a:srgbClr val="000000"/>
                </a:solidFill>
                <a:latin typeface="Century Gothic - 36"/>
              </a:rPr>
              <a:t>M</a:t>
            </a:r>
            <a:r>
              <a:rPr lang="en-GB" sz="2700">
                <a:solidFill>
                  <a:srgbClr val="000000"/>
                </a:solidFill>
                <a:latin typeface="Century Gothic - 36"/>
              </a:rPr>
              <a:t>K5 (Geography)</a:t>
            </a:r>
          </a:p>
          <a:p>
            <a:r>
              <a:rPr lang="en-GB" sz="2700">
                <a:solidFill>
                  <a:srgbClr val="000000"/>
                </a:solidFill>
                <a:latin typeface="Century Gothic - 36"/>
              </a:rPr>
              <a:t>Dead or Alive (Circulatory System)</a:t>
            </a:r>
          </a:p>
          <a:p>
            <a:endParaRPr lang="en-GB" sz="2700">
              <a:solidFill>
                <a:srgbClr val="000000"/>
              </a:solidFill>
              <a:latin typeface="Century Gothic - 36"/>
            </a:endParaRPr>
          </a:p>
        </p:txBody>
      </p:sp>
    </p:spTree>
    <p:extLst>
      <p:ext uri="{BB962C8B-B14F-4D97-AF65-F5344CB8AC3E}">
        <p14:creationId xmlns:p14="http://schemas.microsoft.com/office/powerpoint/2010/main" val="3650967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279981-D72B-43C7-8037-834953D68FA1}"/>
              </a:ext>
            </a:extLst>
          </p:cNvPr>
          <p:cNvSpPr txBox="1"/>
          <p:nvPr/>
        </p:nvSpPr>
        <p:spPr>
          <a:xfrm>
            <a:off x="1879600" y="444500"/>
            <a:ext cx="7366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700" b="1" u="sng">
                <a:solidFill>
                  <a:srgbClr val="000000"/>
                </a:solidFill>
                <a:latin typeface="Century Gothic - 36"/>
              </a:rPr>
              <a:t>Guided Reading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CEAB41-9D4B-4F62-9497-965DBEAC59B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879600"/>
            <a:ext cx="10135489" cy="22978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B98DE3-B6C3-4281-8E2D-3422163C1858}"/>
              </a:ext>
            </a:extLst>
          </p:cNvPr>
          <p:cNvSpPr txBox="1"/>
          <p:nvPr/>
        </p:nvSpPr>
        <p:spPr>
          <a:xfrm>
            <a:off x="292100" y="4800600"/>
            <a:ext cx="10287000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>
                <a:solidFill>
                  <a:srgbClr val="000000"/>
                </a:solidFill>
                <a:latin typeface="Century Gothic - 36"/>
              </a:rPr>
              <a:t>It is important that children are read with at home and this is logged in their reading journal (diary). 4 times a week= sticker.</a:t>
            </a:r>
          </a:p>
          <a:p>
            <a:endParaRPr lang="en-GB" sz="2700">
              <a:solidFill>
                <a:srgbClr val="000000"/>
              </a:solidFill>
              <a:latin typeface="Century Gothic - 36"/>
            </a:endParaRPr>
          </a:p>
        </p:txBody>
      </p:sp>
    </p:spTree>
    <p:extLst>
      <p:ext uri="{BB962C8B-B14F-4D97-AF65-F5344CB8AC3E}">
        <p14:creationId xmlns:p14="http://schemas.microsoft.com/office/powerpoint/2010/main" val="2056243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6800B9-4CAE-46D2-A2DF-E6EF8B2998E5}"/>
              </a:ext>
            </a:extLst>
          </p:cNvPr>
          <p:cNvSpPr txBox="1"/>
          <p:nvPr/>
        </p:nvSpPr>
        <p:spPr>
          <a:xfrm>
            <a:off x="1384300" y="177800"/>
            <a:ext cx="7366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700" b="1" u="sng">
                <a:solidFill>
                  <a:srgbClr val="000000"/>
                </a:solidFill>
                <a:latin typeface="Century Gothic - 36"/>
              </a:rPr>
              <a:t>Our Expectations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ADEC4C-F1E6-4FC9-A916-5A540B0D5C27}"/>
              </a:ext>
            </a:extLst>
          </p:cNvPr>
          <p:cNvSpPr txBox="1"/>
          <p:nvPr/>
        </p:nvSpPr>
        <p:spPr>
          <a:xfrm>
            <a:off x="114300" y="1282700"/>
            <a:ext cx="10121900" cy="42473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>
                <a:solidFill>
                  <a:srgbClr val="000000"/>
                </a:solidFill>
                <a:latin typeface="Century Gothic - 36"/>
              </a:rPr>
              <a:t>Correct uniform including PE kit on PE days. </a:t>
            </a:r>
          </a:p>
          <a:p>
            <a:r>
              <a:rPr lang="en-GB" sz="2700">
                <a:solidFill>
                  <a:srgbClr val="000000"/>
                </a:solidFill>
                <a:latin typeface="Century Gothic - 36"/>
              </a:rPr>
              <a:t>No jewellery except earrings. If they cannot be taken out, your child cannot do PE. </a:t>
            </a:r>
          </a:p>
          <a:p>
            <a:r>
              <a:rPr lang="en-GB" sz="2700">
                <a:solidFill>
                  <a:srgbClr val="000000"/>
                </a:solidFill>
                <a:latin typeface="Century Gothic - 36"/>
              </a:rPr>
              <a:t>No makeup and no nail polish.</a:t>
            </a:r>
          </a:p>
          <a:p>
            <a:r>
              <a:rPr lang="en-GB" sz="2700">
                <a:solidFill>
                  <a:srgbClr val="000000"/>
                </a:solidFill>
                <a:latin typeface="Century Gothic - 36"/>
              </a:rPr>
              <a:t>Long hair tied back. </a:t>
            </a:r>
          </a:p>
          <a:p>
            <a:r>
              <a:rPr lang="en-GB" sz="2700">
                <a:solidFill>
                  <a:srgbClr val="000000"/>
                </a:solidFill>
                <a:latin typeface="Century Gothic - 36"/>
              </a:rPr>
              <a:t>Children have a water bottle and appropriate clothing for the weather e.g a coat/sun hat.</a:t>
            </a:r>
          </a:p>
          <a:p>
            <a:r>
              <a:rPr lang="en-GB" sz="2700">
                <a:solidFill>
                  <a:srgbClr val="000000"/>
                </a:solidFill>
                <a:latin typeface="Century Gothic - 36"/>
              </a:rPr>
              <a:t>Children do not need to bring pencil cases in. </a:t>
            </a:r>
          </a:p>
          <a:p>
            <a:endParaRPr lang="en-GB" sz="2700">
              <a:solidFill>
                <a:srgbClr val="000000"/>
              </a:solidFill>
              <a:latin typeface="Century Gothic - 36"/>
            </a:endParaRPr>
          </a:p>
          <a:p>
            <a:endParaRPr lang="en-GB" sz="2700">
              <a:solidFill>
                <a:srgbClr val="000000"/>
              </a:solidFill>
              <a:latin typeface="Century Gothic - 36"/>
            </a:endParaRPr>
          </a:p>
        </p:txBody>
      </p:sp>
    </p:spTree>
    <p:extLst>
      <p:ext uri="{BB962C8B-B14F-4D97-AF65-F5344CB8AC3E}">
        <p14:creationId xmlns:p14="http://schemas.microsoft.com/office/powerpoint/2010/main" val="2307320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77253F-E247-4D5A-BE67-C7184322DF02}"/>
              </a:ext>
            </a:extLst>
          </p:cNvPr>
          <p:cNvSpPr txBox="1"/>
          <p:nvPr/>
        </p:nvSpPr>
        <p:spPr>
          <a:xfrm>
            <a:off x="1676400" y="596900"/>
            <a:ext cx="7366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700" b="1" u="sng">
                <a:solidFill>
                  <a:srgbClr val="000000"/>
                </a:solidFill>
                <a:latin typeface="Century Gothic - 36"/>
              </a:rPr>
              <a:t>SATS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75AF4B-0E93-48C8-ACF7-1A2B18ADEA0F}"/>
              </a:ext>
            </a:extLst>
          </p:cNvPr>
          <p:cNvSpPr txBox="1"/>
          <p:nvPr/>
        </p:nvSpPr>
        <p:spPr>
          <a:xfrm>
            <a:off x="342900" y="1600200"/>
            <a:ext cx="10121900" cy="258532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>
                <a:solidFill>
                  <a:srgbClr val="000000"/>
                </a:solidFill>
                <a:latin typeface="Century Gothic - 36"/>
              </a:rPr>
              <a:t>SATs take place week of 12th May 2025</a:t>
            </a:r>
          </a:p>
          <a:p>
            <a:r>
              <a:rPr lang="en-GB" sz="2700">
                <a:solidFill>
                  <a:srgbClr val="000000"/>
                </a:solidFill>
                <a:latin typeface="Century Gothic - 36"/>
              </a:rPr>
              <a:t>SATs meeting for parents later in the year</a:t>
            </a:r>
          </a:p>
          <a:p>
            <a:r>
              <a:rPr lang="en-GB" sz="2700">
                <a:solidFill>
                  <a:srgbClr val="000000"/>
                </a:solidFill>
                <a:latin typeface="Century Gothic - 36"/>
              </a:rPr>
              <a:t>GPS (grammar, punctuation and spelling), Reading and Maths tests</a:t>
            </a:r>
          </a:p>
          <a:p>
            <a:r>
              <a:rPr lang="en-GB" sz="2700">
                <a:solidFill>
                  <a:srgbClr val="000000"/>
                </a:solidFill>
                <a:latin typeface="Century Gothic - 36"/>
              </a:rPr>
              <a:t>Writing is teacher assessed</a:t>
            </a:r>
          </a:p>
          <a:p>
            <a:r>
              <a:rPr lang="en-GB" sz="2700">
                <a:solidFill>
                  <a:srgbClr val="000000"/>
                </a:solidFill>
                <a:latin typeface="Century Gothic - 36"/>
              </a:rPr>
              <a:t>3 sets of mocks: October, January, March</a:t>
            </a:r>
          </a:p>
        </p:txBody>
      </p:sp>
    </p:spTree>
    <p:extLst>
      <p:ext uri="{BB962C8B-B14F-4D97-AF65-F5344CB8AC3E}">
        <p14:creationId xmlns:p14="http://schemas.microsoft.com/office/powerpoint/2010/main" val="4199276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1A78B9-22A4-47D5-80F8-748C9B241FBB}"/>
              </a:ext>
            </a:extLst>
          </p:cNvPr>
          <p:cNvSpPr txBox="1"/>
          <p:nvPr/>
        </p:nvSpPr>
        <p:spPr>
          <a:xfrm>
            <a:off x="1676400" y="596900"/>
            <a:ext cx="7366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700" b="1" u="sng">
                <a:solidFill>
                  <a:srgbClr val="000000"/>
                </a:solidFill>
                <a:latin typeface="Century Gothic - 36"/>
              </a:rPr>
              <a:t>Year 6 Hoodies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0473C8-4DAC-4A14-8203-074302CE099C}"/>
              </a:ext>
            </a:extLst>
          </p:cNvPr>
          <p:cNvSpPr txBox="1"/>
          <p:nvPr/>
        </p:nvSpPr>
        <p:spPr>
          <a:xfrm>
            <a:off x="520700" y="2032000"/>
            <a:ext cx="10121900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>
                <a:solidFill>
                  <a:srgbClr val="000000"/>
                </a:solidFill>
                <a:latin typeface="Century Gothic - 36"/>
              </a:rPr>
              <a:t>Leavers' hoodies will be available to purchase soon (optional)</a:t>
            </a:r>
          </a:p>
          <a:p>
            <a:r>
              <a:rPr lang="en-GB" sz="2700">
                <a:solidFill>
                  <a:srgbClr val="000000"/>
                </a:solidFill>
                <a:latin typeface="Century Gothic - 36"/>
              </a:rPr>
              <a:t>Can be worn instead of a school jumper</a:t>
            </a:r>
          </a:p>
          <a:p>
            <a:r>
              <a:rPr lang="en-GB" sz="2700">
                <a:solidFill>
                  <a:srgbClr val="000000"/>
                </a:solidFill>
                <a:latin typeface="Century Gothic - 36"/>
              </a:rPr>
              <a:t>Must not be worn for PE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73DD5-68F3-4B61-BB24-7425E7016226}"/>
              </a:ext>
            </a:extLst>
          </p:cNvPr>
          <p:cNvSpPr txBox="1"/>
          <p:nvPr/>
        </p:nvSpPr>
        <p:spPr>
          <a:xfrm>
            <a:off x="1689100" y="5435600"/>
            <a:ext cx="7366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700" b="1" u="sng">
                <a:solidFill>
                  <a:srgbClr val="000000"/>
                </a:solidFill>
                <a:latin typeface="Century Gothic - 36"/>
              </a:rPr>
              <a:t>Phones/Online Safety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013BBD-01AA-4FC6-9FB5-7AF6BB95C802}"/>
              </a:ext>
            </a:extLst>
          </p:cNvPr>
          <p:cNvSpPr txBox="1"/>
          <p:nvPr/>
        </p:nvSpPr>
        <p:spPr>
          <a:xfrm>
            <a:off x="698500" y="6502400"/>
            <a:ext cx="9169400" cy="216982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>
                <a:solidFill>
                  <a:srgbClr val="000000"/>
                </a:solidFill>
                <a:latin typeface="Century Gothic - 36"/>
              </a:rPr>
              <a:t>Any phones brought in must be handed in at the beginning of the school day.</a:t>
            </a:r>
          </a:p>
          <a:p>
            <a:r>
              <a:rPr lang="en-GB" sz="2700">
                <a:solidFill>
                  <a:srgbClr val="000000"/>
                </a:solidFill>
                <a:latin typeface="Century Gothic - 36"/>
              </a:rPr>
              <a:t>Just a reminder to ensure your child is acting safely online (chat settings etc).</a:t>
            </a:r>
          </a:p>
          <a:p>
            <a:endParaRPr lang="en-GB" sz="2700">
              <a:solidFill>
                <a:srgbClr val="000000"/>
              </a:solidFill>
              <a:latin typeface="Century Gothic - 36"/>
            </a:endParaRPr>
          </a:p>
        </p:txBody>
      </p:sp>
    </p:spTree>
    <p:extLst>
      <p:ext uri="{BB962C8B-B14F-4D97-AF65-F5344CB8AC3E}">
        <p14:creationId xmlns:p14="http://schemas.microsoft.com/office/powerpoint/2010/main" val="2736423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6947F5-36E6-4042-A0BD-68857D36B605}"/>
              </a:ext>
            </a:extLst>
          </p:cNvPr>
          <p:cNvSpPr txBox="1"/>
          <p:nvPr/>
        </p:nvSpPr>
        <p:spPr>
          <a:xfrm>
            <a:off x="1587500" y="457200"/>
            <a:ext cx="7366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700" b="1" u="sng">
                <a:solidFill>
                  <a:srgbClr val="000000"/>
                </a:solidFill>
                <a:latin typeface="Century Gothic - 36"/>
              </a:rPr>
              <a:t>Transition to Secondary School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87964F-99C8-4CBE-B14D-45660B7B2895}"/>
              </a:ext>
            </a:extLst>
          </p:cNvPr>
          <p:cNvSpPr txBox="1"/>
          <p:nvPr/>
        </p:nvSpPr>
        <p:spPr>
          <a:xfrm>
            <a:off x="88900" y="1689100"/>
            <a:ext cx="10121900" cy="30008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>
                <a:solidFill>
                  <a:srgbClr val="000000"/>
                </a:solidFill>
                <a:latin typeface="Century Gothic - 36"/>
              </a:rPr>
              <a:t>Maintain high expectations in behaviour and learning</a:t>
            </a:r>
          </a:p>
          <a:p>
            <a:r>
              <a:rPr lang="en-GB" sz="2700">
                <a:solidFill>
                  <a:srgbClr val="000000"/>
                </a:solidFill>
                <a:latin typeface="Century Gothic - 36"/>
              </a:rPr>
              <a:t>Children taking more responsibility</a:t>
            </a:r>
          </a:p>
          <a:p>
            <a:r>
              <a:rPr lang="en-GB" sz="2700">
                <a:solidFill>
                  <a:srgbClr val="000000"/>
                </a:solidFill>
                <a:latin typeface="Century Gothic - 36"/>
              </a:rPr>
              <a:t>PSHE includes how to manage relationships, health and wellbeing, living in the wider world, internet safety</a:t>
            </a:r>
          </a:p>
          <a:p>
            <a:r>
              <a:rPr lang="en-GB" sz="2700">
                <a:solidFill>
                  <a:srgbClr val="000000"/>
                </a:solidFill>
                <a:latin typeface="Century Gothic - 36"/>
              </a:rPr>
              <a:t>After places have been allocated, we begin to pass on information and arrange extra transition for some children that would benefit from it</a:t>
            </a:r>
          </a:p>
        </p:txBody>
      </p:sp>
    </p:spTree>
    <p:extLst>
      <p:ext uri="{BB962C8B-B14F-4D97-AF65-F5344CB8AC3E}">
        <p14:creationId xmlns:p14="http://schemas.microsoft.com/office/powerpoint/2010/main" val="83513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6B9393-30FD-43E5-99AF-ECEE1A1ECCAE}"/>
              </a:ext>
            </a:extLst>
          </p:cNvPr>
          <p:cNvSpPr txBox="1"/>
          <p:nvPr/>
        </p:nvSpPr>
        <p:spPr>
          <a:xfrm>
            <a:off x="1854200" y="215900"/>
            <a:ext cx="7366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700" b="1" u="sng">
                <a:solidFill>
                  <a:srgbClr val="000000"/>
                </a:solidFill>
                <a:latin typeface="Century Gothic - 36"/>
              </a:rPr>
              <a:t>Communication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18CF1E-B3FD-4E03-AC26-C0E4104F1BC2}"/>
              </a:ext>
            </a:extLst>
          </p:cNvPr>
          <p:cNvSpPr txBox="1"/>
          <p:nvPr/>
        </p:nvSpPr>
        <p:spPr>
          <a:xfrm>
            <a:off x="228600" y="990600"/>
            <a:ext cx="10121900" cy="30008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>
                <a:solidFill>
                  <a:srgbClr val="000000"/>
                </a:solidFill>
                <a:latin typeface="Century Gothic - 36"/>
              </a:rPr>
              <a:t>Communicate anything regarding that day to LSA on door in the morning e.g appointment</a:t>
            </a:r>
          </a:p>
          <a:p>
            <a:r>
              <a:rPr lang="en-GB" sz="2700">
                <a:solidFill>
                  <a:srgbClr val="000000"/>
                </a:solidFill>
                <a:latin typeface="Century Gothic - 36"/>
              </a:rPr>
              <a:t>Communicate anything else through the office either via phone (urgent) or email (non-urgent) </a:t>
            </a:r>
          </a:p>
          <a:p>
            <a:endParaRPr lang="en-GB" sz="2700">
              <a:solidFill>
                <a:srgbClr val="000000"/>
              </a:solidFill>
              <a:latin typeface="Century Gothic - 36"/>
            </a:endParaRPr>
          </a:p>
          <a:p>
            <a:endParaRPr lang="en-GB" sz="2700">
              <a:solidFill>
                <a:srgbClr val="000000"/>
              </a:solidFill>
              <a:latin typeface="Century Gothic - 36"/>
            </a:endParaRPr>
          </a:p>
          <a:p>
            <a:endParaRPr lang="en-GB" sz="2700">
              <a:solidFill>
                <a:srgbClr val="000000"/>
              </a:solidFill>
              <a:latin typeface="Century Gothic - 36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A7E0DB-23EB-4274-90F5-8A3CC3072C1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321300"/>
            <a:ext cx="10160000" cy="40272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084940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474</Words>
  <Application>Microsoft Office PowerPoint</Application>
  <PresentationFormat>Custom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Century Gothic - 36</vt:lpstr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Stiles</dc:creator>
  <cp:lastModifiedBy>Emma Fieldhouse</cp:lastModifiedBy>
  <cp:revision>1</cp:revision>
  <dcterms:created xsi:type="dcterms:W3CDTF">2024-09-05T15:25:47Z</dcterms:created>
  <dcterms:modified xsi:type="dcterms:W3CDTF">2024-09-13T07:56:32Z</dcterms:modified>
</cp:coreProperties>
</file>